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69" r:id="rId3"/>
    <p:sldId id="271" r:id="rId4"/>
    <p:sldId id="272" r:id="rId5"/>
    <p:sldId id="270" r:id="rId6"/>
    <p:sldId id="259" r:id="rId7"/>
    <p:sldId id="262" r:id="rId8"/>
    <p:sldId id="273" r:id="rId9"/>
    <p:sldId id="274" r:id="rId10"/>
    <p:sldId id="267" r:id="rId11"/>
    <p:sldId id="266" r:id="rId12"/>
    <p:sldId id="265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0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58" y="3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ABD9A7C-AC44-481B-9267-56E1B3C548E8}" type="datetimeFigureOut">
              <a:rPr lang="hr-HR" smtClean="0"/>
              <a:t>10.6.2024.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7A23892-8A19-445E-84F1-0778C1553CB8}" type="slidenum">
              <a:rPr lang="hr-HR" smtClean="0"/>
              <a:t>‹#›</a:t>
            </a:fld>
            <a:endParaRPr lang="hr-HR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473842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D9A7C-AC44-481B-9267-56E1B3C548E8}" type="datetimeFigureOut">
              <a:rPr lang="hr-HR" smtClean="0"/>
              <a:t>10.6.2024.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23892-8A19-445E-84F1-0778C1553CB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17063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D9A7C-AC44-481B-9267-56E1B3C548E8}" type="datetimeFigureOut">
              <a:rPr lang="hr-HR" smtClean="0"/>
              <a:t>10.6.2024.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23892-8A19-445E-84F1-0778C1553CB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19206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dirty="0"/>
              <a:t>Kliknite da biste uredili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D9A7C-AC44-481B-9267-56E1B3C548E8}" type="datetimeFigureOut">
              <a:rPr lang="hr-HR" smtClean="0"/>
              <a:t>10.6.2024.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23892-8A19-445E-84F1-0778C1553CB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88840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BD9A7C-AC44-481B-9267-56E1B3C548E8}" type="datetimeFigureOut">
              <a:rPr lang="hr-HR" smtClean="0"/>
              <a:t>10.6.2024.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7A23892-8A19-445E-84F1-0778C1553CB8}" type="slidenum">
              <a:rPr lang="hr-HR" smtClean="0"/>
              <a:t>‹#›</a:t>
            </a:fld>
            <a:endParaRPr lang="hr-HR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435107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D9A7C-AC44-481B-9267-56E1B3C548E8}" type="datetimeFigureOut">
              <a:rPr lang="hr-HR" smtClean="0"/>
              <a:t>10.6.2024.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23892-8A19-445E-84F1-0778C1553CB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12561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D9A7C-AC44-481B-9267-56E1B3C548E8}" type="datetimeFigureOut">
              <a:rPr lang="hr-HR" smtClean="0"/>
              <a:t>10.6.2024.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23892-8A19-445E-84F1-0778C1553CB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62738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D9A7C-AC44-481B-9267-56E1B3C548E8}" type="datetimeFigureOut">
              <a:rPr lang="hr-HR" smtClean="0"/>
              <a:t>10.6.2024.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23892-8A19-445E-84F1-0778C1553CB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73093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D9A7C-AC44-481B-9267-56E1B3C548E8}" type="datetimeFigureOut">
              <a:rPr lang="hr-HR" smtClean="0"/>
              <a:t>10.6.2024.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23892-8A19-445E-84F1-0778C1553CB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63059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BD9A7C-AC44-481B-9267-56E1B3C548E8}" type="datetimeFigureOut">
              <a:rPr lang="hr-HR" smtClean="0"/>
              <a:t>10.6.2024.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7A23892-8A19-445E-84F1-0778C1553CB8}" type="slidenum">
              <a:rPr lang="hr-HR" smtClean="0"/>
              <a:t>‹#›</a:t>
            </a:fld>
            <a:endParaRPr lang="hr-HR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91526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BD9A7C-AC44-481B-9267-56E1B3C548E8}" type="datetimeFigureOut">
              <a:rPr lang="hr-HR" smtClean="0"/>
              <a:t>10.6.2024.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7A23892-8A19-445E-84F1-0778C1553CB8}" type="slidenum">
              <a:rPr lang="hr-HR" smtClean="0"/>
              <a:t>‹#›</a:t>
            </a:fld>
            <a:endParaRPr lang="hr-HR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26986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07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9063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dirty="0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871830"/>
            <a:ext cx="9601200" cy="39955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dirty="0"/>
              <a:t>Kliknite da biste uredili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3ABD9A7C-AC44-481B-9267-56E1B3C548E8}" type="datetimeFigureOut">
              <a:rPr lang="hr-HR" smtClean="0"/>
              <a:t>10.6.2024.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C7A23892-8A19-445E-84F1-0778C1553CB8}" type="slidenum">
              <a:rPr lang="hr-HR" smtClean="0"/>
              <a:t>‹#›</a:t>
            </a:fld>
            <a:endParaRPr lang="hr-HR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317826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b="1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32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32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2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2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viewer.mapme.com/48f18bd5-a847-480a-bbba-e87a8e719c78" TargetMode="External"/><Relationship Id="rId2" Type="http://schemas.openxmlformats.org/officeDocument/2006/relationships/hyperlink" Target="https://viewer.mapme.com/8a16a2b1-ca2a-4c7b-87ec-a6b8a604bb8b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ss-tujevic-vrgorac.skole.hr/upload/ss-tujevic-vrgorac/newsattach/865/Analiza_vina_-_Tehnicka_skola_u_Imotskom.pptx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07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104E08B-FB60-4434-B4E7-0A7C457D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id="{C374E83A-C52E-4001-A061-8E9BFBF3BE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A584F07-A139-49D4-B3EC-634D44FE5B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8522" y="1480930"/>
            <a:ext cx="5301138" cy="3254321"/>
          </a:xfrm>
        </p:spPr>
        <p:txBody>
          <a:bodyPr>
            <a:normAutofit/>
          </a:bodyPr>
          <a:lstStyle/>
          <a:p>
            <a:pPr algn="l"/>
            <a:r>
              <a:rPr lang="hr-HR" sz="5600" dirty="0"/>
              <a:t>Festival vještina – Dan dalmatinskog pršuta i vina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DA728AA-1393-4E50-BE03-B3EB8981FD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8524" y="4804850"/>
            <a:ext cx="5284876" cy="1086237"/>
          </a:xfrm>
        </p:spPr>
        <p:txBody>
          <a:bodyPr>
            <a:normAutofit lnSpcReduction="10000"/>
          </a:bodyPr>
          <a:lstStyle/>
          <a:p>
            <a:pPr algn="l">
              <a:lnSpc>
                <a:spcPct val="102000"/>
              </a:lnSpc>
              <a:spcAft>
                <a:spcPts val="600"/>
              </a:spcAft>
            </a:pPr>
            <a:endParaRPr lang="hr-HR" sz="1800" dirty="0">
              <a:solidFill>
                <a:schemeClr val="tx1">
                  <a:lumMod val="95000"/>
                </a:schemeClr>
              </a:solidFill>
            </a:endParaRPr>
          </a:p>
          <a:p>
            <a:pPr algn="l">
              <a:lnSpc>
                <a:spcPct val="102000"/>
              </a:lnSpc>
              <a:spcAft>
                <a:spcPts val="600"/>
              </a:spcAft>
            </a:pPr>
            <a:endParaRPr lang="hr-HR" sz="1800" dirty="0">
              <a:solidFill>
                <a:schemeClr val="tx1">
                  <a:lumMod val="95000"/>
                </a:schemeClr>
              </a:solidFill>
            </a:endParaRPr>
          </a:p>
          <a:p>
            <a:pPr algn="l">
              <a:lnSpc>
                <a:spcPct val="102000"/>
              </a:lnSpc>
              <a:spcAft>
                <a:spcPts val="600"/>
              </a:spcAft>
            </a:pPr>
            <a:r>
              <a:rPr lang="hr-HR" sz="2400" dirty="0">
                <a:solidFill>
                  <a:schemeClr val="tx1">
                    <a:lumMod val="95000"/>
                  </a:schemeClr>
                </a:solidFill>
              </a:rPr>
              <a:t>Srednja škola Tina Ujevića, Vrgorac</a:t>
            </a:r>
          </a:p>
        </p:txBody>
      </p:sp>
      <p:pic>
        <p:nvPicPr>
          <p:cNvPr id="8" name="Slika 7" descr="Slika na kojoj se prikazuje osoba, piće, Alkoholno piće, alkohol&#10;&#10;Opis je automatski generiran">
            <a:extLst>
              <a:ext uri="{FF2B5EF4-FFF2-40B4-BE49-F238E27FC236}">
                <a16:creationId xmlns:a16="http://schemas.microsoft.com/office/drawing/2014/main" id="{68B8E0A7-D838-DD3F-DFA4-26248A0B27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5" r="2" b="2"/>
          <a:stretch/>
        </p:blipFill>
        <p:spPr>
          <a:xfrm>
            <a:off x="7225748" y="3428999"/>
            <a:ext cx="4966252" cy="3429002"/>
          </a:xfrm>
          <a:prstGeom prst="rect">
            <a:avLst/>
          </a:prstGeom>
        </p:spPr>
      </p:pic>
      <p:pic>
        <p:nvPicPr>
          <p:cNvPr id="6" name="Slika 5" descr="Slika na kojoj se prikazuje osoba, meso, Životinjske masti, rezanje mesa&#10;&#10;Opis je automatski generiran">
            <a:extLst>
              <a:ext uri="{FF2B5EF4-FFF2-40B4-BE49-F238E27FC236}">
                <a16:creationId xmlns:a16="http://schemas.microsoft.com/office/drawing/2014/main" id="{EBA9BCAC-E03E-42EA-A52F-9D8DAC37D7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28" b="2"/>
          <a:stretch/>
        </p:blipFill>
        <p:spPr>
          <a:xfrm>
            <a:off x="7225748" y="0"/>
            <a:ext cx="4966252" cy="3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3842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F7B9026-36AD-42E4-B172-8D68F3A33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D96E4E43-F8D1-47B1-A7CC-44B4B70760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0" r="20012" b="-3"/>
          <a:stretch/>
        </p:blipFill>
        <p:spPr>
          <a:xfrm>
            <a:off x="192528" y="171716"/>
            <a:ext cx="3793268" cy="6514565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4DB837A7-6C60-46FA-92F3-5A80B23B2C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8" r="34549" b="-1"/>
          <a:stretch/>
        </p:blipFill>
        <p:spPr>
          <a:xfrm>
            <a:off x="4184538" y="171716"/>
            <a:ext cx="3822924" cy="6514565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FCF65F36-26AF-4DE7-9D65-56D03739A3E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8" r="34475" b="-1"/>
          <a:stretch/>
        </p:blipFill>
        <p:spPr>
          <a:xfrm>
            <a:off x="8188032" y="171716"/>
            <a:ext cx="3799007" cy="651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741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0">
            <a:extLst>
              <a:ext uri="{FF2B5EF4-FFF2-40B4-BE49-F238E27FC236}">
                <a16:creationId xmlns:a16="http://schemas.microsoft.com/office/drawing/2014/main" id="{E6B869D4-1EEF-4B5F-AD70-79AACBAEE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30088E79-F190-4A68-9E68-EBC499C8D3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9" r="1531"/>
          <a:stretch/>
        </p:blipFill>
        <p:spPr>
          <a:xfrm>
            <a:off x="-2" y="10"/>
            <a:ext cx="7995504" cy="6857990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3F6D2362-CB9B-45FB-ADC4-747F0E85C3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11" r="1" b="6271"/>
          <a:stretch/>
        </p:blipFill>
        <p:spPr>
          <a:xfrm>
            <a:off x="8188032" y="10"/>
            <a:ext cx="4003968" cy="2228747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38650792-CE95-4CDC-BCBE-3C15BD7FE3C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56" r="1" b="14644"/>
          <a:stretch/>
        </p:blipFill>
        <p:spPr>
          <a:xfrm>
            <a:off x="8188029" y="2400472"/>
            <a:ext cx="4003969" cy="2057046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E92E036A-FAC7-4CA1-A666-321E8B654D5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5782"/>
          <a:stretch/>
        </p:blipFill>
        <p:spPr>
          <a:xfrm>
            <a:off x="8188029" y="4629229"/>
            <a:ext cx="4003969" cy="2228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221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3">
            <a:extLst>
              <a:ext uri="{FF2B5EF4-FFF2-40B4-BE49-F238E27FC236}">
                <a16:creationId xmlns:a16="http://schemas.microsoft.com/office/drawing/2014/main" id="{FABB624F-BF77-4AE1-B71D-2D681D473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275320DF-92B1-4A71-9E3A-2150F72CCE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0211"/>
          <a:stretch/>
        </p:blipFill>
        <p:spPr>
          <a:xfrm>
            <a:off x="-1" y="10"/>
            <a:ext cx="7370057" cy="6857990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95F43321-4B8E-44C0-BCED-246DC01CF7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9" r="-3" b="39736"/>
          <a:stretch/>
        </p:blipFill>
        <p:spPr>
          <a:xfrm>
            <a:off x="7534656" y="1"/>
            <a:ext cx="4657344" cy="3346704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CFE8E150-F76A-4ED9-8413-54D555D737F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4186"/>
          <a:stretch/>
        </p:blipFill>
        <p:spPr>
          <a:xfrm>
            <a:off x="7534654" y="3511296"/>
            <a:ext cx="4657346" cy="334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368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78EDDD3-C548-48EF-B3CA-B290B1719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92D7DCD5-A0C5-4D23-9A4B-E453C3599C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3" r="-2" b="-2"/>
          <a:stretch/>
        </p:blipFill>
        <p:spPr>
          <a:xfrm>
            <a:off x="196731" y="166533"/>
            <a:ext cx="3809612" cy="6524936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9882692A-084E-4307-94AC-74D7DEC191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8" r="3134" b="5"/>
          <a:stretch/>
        </p:blipFill>
        <p:spPr>
          <a:xfrm>
            <a:off x="8183346" y="166533"/>
            <a:ext cx="3822808" cy="3160653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4AE11386-9005-4795-9C44-5922E7D958A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" r="9220" b="2"/>
          <a:stretch/>
        </p:blipFill>
        <p:spPr>
          <a:xfrm>
            <a:off x="8183346" y="3506741"/>
            <a:ext cx="3822808" cy="3184727"/>
          </a:xfrm>
          <a:prstGeom prst="rect">
            <a:avLst/>
          </a:prstGeom>
        </p:spPr>
      </p:pic>
      <p:pic>
        <p:nvPicPr>
          <p:cNvPr id="6" name="Slika 5" descr="Slika na kojoj se prikazuje tekst, odijevanje, vanjski, čovjek&#10;&#10;Opis je automatski generiran">
            <a:extLst>
              <a:ext uri="{FF2B5EF4-FFF2-40B4-BE49-F238E27FC236}">
                <a16:creationId xmlns:a16="http://schemas.microsoft.com/office/drawing/2014/main" id="{21A0DBB5-2868-4C55-13A8-9D67991589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550" y="156302"/>
            <a:ext cx="3797474" cy="654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888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06934C5-CAEC-FE67-4A82-26B51B654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Podaci o projektu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7BF834D-6544-F8EE-508B-A8F561E09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871830"/>
            <a:ext cx="9601200" cy="4787154"/>
          </a:xfrm>
        </p:spPr>
        <p:txBody>
          <a:bodyPr>
            <a:normAutofit/>
          </a:bodyPr>
          <a:lstStyle/>
          <a:p>
            <a:r>
              <a:rPr lang="hr-HR" sz="2400" dirty="0"/>
              <a:t>Prijavitelj projekta: </a:t>
            </a:r>
          </a:p>
          <a:p>
            <a:pPr lvl="1"/>
            <a:r>
              <a:rPr lang="hr-HR" sz="2400" dirty="0"/>
              <a:t>Srednja škola Tina Ujevića, Vrgorac</a:t>
            </a:r>
          </a:p>
          <a:p>
            <a:r>
              <a:rPr lang="hr-HR" sz="2400" dirty="0"/>
              <a:t>Partneri na projektu: </a:t>
            </a:r>
          </a:p>
          <a:p>
            <a:pPr lvl="1"/>
            <a:r>
              <a:rPr lang="hr-HR" sz="2400" dirty="0"/>
              <a:t>Obrtničko – industrijska škola u Imotskom</a:t>
            </a:r>
          </a:p>
          <a:p>
            <a:pPr lvl="1"/>
            <a:r>
              <a:rPr lang="hr-HR" sz="2400" dirty="0"/>
              <a:t>Tehnička škola u Imotskom</a:t>
            </a:r>
          </a:p>
          <a:p>
            <a:r>
              <a:rPr lang="hr-HR" sz="2400" dirty="0"/>
              <a:t>Pridruženi partneri na projektu: </a:t>
            </a:r>
          </a:p>
          <a:p>
            <a:pPr lvl="1"/>
            <a:r>
              <a:rPr lang="hr-HR" sz="2400" dirty="0"/>
              <a:t>Turistička zajednica Vrgorac</a:t>
            </a:r>
          </a:p>
          <a:p>
            <a:pPr lvl="1"/>
            <a:r>
              <a:rPr lang="hr-HR" sz="2400" dirty="0"/>
              <a:t>Grad Vrgorac</a:t>
            </a:r>
          </a:p>
          <a:p>
            <a:r>
              <a:rPr lang="hr-HR" sz="2400" dirty="0"/>
              <a:t>Tema projekta:</a:t>
            </a:r>
          </a:p>
          <a:p>
            <a:pPr lvl="1"/>
            <a:r>
              <a:rPr lang="hr-HR" sz="2400" dirty="0"/>
              <a:t>Povezivanje obrazovnog sustava i poslodavaca u turizmu</a:t>
            </a:r>
          </a:p>
        </p:txBody>
      </p:sp>
    </p:spTree>
    <p:extLst>
      <p:ext uri="{BB962C8B-B14F-4D97-AF65-F5344CB8AC3E}">
        <p14:creationId xmlns:p14="http://schemas.microsoft.com/office/powerpoint/2010/main" val="3394863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06934C5-CAEC-FE67-4A82-26B51B654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Hodogram aktivnosti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7BF834D-6544-F8EE-508B-A8F561E09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871830"/>
            <a:ext cx="9601200" cy="4787154"/>
          </a:xfrm>
        </p:spPr>
        <p:txBody>
          <a:bodyPr>
            <a:normAutofit/>
          </a:bodyPr>
          <a:lstStyle/>
          <a:p>
            <a:r>
              <a:rPr lang="hr-HR" sz="2400" dirty="0"/>
              <a:t>Predstavljanje projekta javnosti (Srednja škola Tina Ujevića)</a:t>
            </a:r>
          </a:p>
          <a:p>
            <a:r>
              <a:rPr lang="hr-HR" sz="2400" dirty="0"/>
              <a:t>Izrada interaktivne mape (suradnja Srednje škole Tina Ujevića i Industrijsko – obrtničke škole u Imotskom)</a:t>
            </a:r>
          </a:p>
          <a:p>
            <a:r>
              <a:rPr lang="hr-HR" sz="2400" dirty="0"/>
              <a:t>Radionica kuharstva za učenike osnovne škole (Srednja škola Tina Ujevića)</a:t>
            </a:r>
          </a:p>
          <a:p>
            <a:r>
              <a:rPr lang="hr-HR" sz="2400" dirty="0"/>
              <a:t>Radionica kuharstva – pršut ”zero </a:t>
            </a:r>
            <a:r>
              <a:rPr lang="hr-HR" sz="2400" dirty="0" err="1"/>
              <a:t>waste</a:t>
            </a:r>
            <a:r>
              <a:rPr lang="hr-HR" sz="2400" dirty="0"/>
              <a:t>” (Industrijsko – obrtnička škola u Imotskom</a:t>
            </a:r>
          </a:p>
          <a:p>
            <a:r>
              <a:rPr lang="hr-HR" sz="2400" dirty="0"/>
              <a:t>Izrada prezentacije o analizi sastava vina (Tehnička škola u Imotskom)</a:t>
            </a:r>
          </a:p>
          <a:p>
            <a:r>
              <a:rPr lang="hr-HR" sz="2400" dirty="0"/>
              <a:t>Festival vještina – Dan dalmatinskog pršuta i vina (završna aktivnost, susret učenika i mentora iz svih partnerskih škola u Vrgorcu)</a:t>
            </a:r>
          </a:p>
        </p:txBody>
      </p:sp>
    </p:spTree>
    <p:extLst>
      <p:ext uri="{BB962C8B-B14F-4D97-AF65-F5344CB8AC3E}">
        <p14:creationId xmlns:p14="http://schemas.microsoft.com/office/powerpoint/2010/main" val="3325099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75DA423-1E6A-406A-9B05-E620EFA1F5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7645948-DC4A-4D07-AE68-3DCDEC034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824" y="685800"/>
            <a:ext cx="6176776" cy="1485900"/>
          </a:xfrm>
        </p:spPr>
        <p:txBody>
          <a:bodyPr>
            <a:normAutofit/>
          </a:bodyPr>
          <a:lstStyle/>
          <a:p>
            <a:r>
              <a:rPr lang="hr-HR" dirty="0"/>
              <a:t>Predstavljanje projekta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5408C03-B752-49FB-ABD5-7ED758AE48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354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6DAF7EF-F6FB-4B0F-88B1-2048E718A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0824" y="2286000"/>
            <a:ext cx="6176776" cy="3581400"/>
          </a:xfrm>
        </p:spPr>
        <p:txBody>
          <a:bodyPr>
            <a:normAutofit/>
          </a:bodyPr>
          <a:lstStyle/>
          <a:p>
            <a:r>
              <a:rPr lang="hr-HR" sz="2400" dirty="0"/>
              <a:t>Projekt je odobren na natječaju Ministarstva turizma i sporta za promociju i jačanje kompetencija strukovnih i umjetničkih zanimanja za turizam</a:t>
            </a:r>
            <a:br>
              <a:rPr lang="hr-HR" sz="2400" dirty="0"/>
            </a:br>
            <a:endParaRPr lang="hr-HR" sz="2400" dirty="0"/>
          </a:p>
          <a:p>
            <a:r>
              <a:rPr lang="hr-HR" sz="2400" dirty="0"/>
              <a:t>Projektne aktivnosti predstavljene su  na Radio Biokovu, odvijati će se od siječnja do svibnja 2024.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7C15A85-C92E-1213-BAD5-DDD328D46C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" y="-376"/>
            <a:ext cx="4370142" cy="6852414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38391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06934C5-CAEC-FE67-4A82-26B51B654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Izrada interaktivnih mapa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7BF834D-6544-F8EE-508B-A8F561E09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871830"/>
            <a:ext cx="9601200" cy="4787154"/>
          </a:xfrm>
        </p:spPr>
        <p:txBody>
          <a:bodyPr>
            <a:normAutofit/>
          </a:bodyPr>
          <a:lstStyle/>
          <a:p>
            <a:r>
              <a:rPr lang="hr-HR" sz="2400" dirty="0">
                <a:hlinkClick r:id="rId2"/>
              </a:rPr>
              <a:t>Interaktivna mapa </a:t>
            </a:r>
            <a:r>
              <a:rPr lang="hr-HR" sz="2400" dirty="0" err="1">
                <a:hlinkClick r:id="rId2"/>
              </a:rPr>
              <a:t>vrgorskih</a:t>
            </a:r>
            <a:r>
              <a:rPr lang="hr-HR" sz="2400" dirty="0">
                <a:hlinkClick r:id="rId2"/>
              </a:rPr>
              <a:t> i imotskih vinarija</a:t>
            </a:r>
            <a:endParaRPr lang="hr-HR" sz="2400" dirty="0"/>
          </a:p>
          <a:p>
            <a:r>
              <a:rPr lang="hr-HR" sz="2400" dirty="0">
                <a:hlinkClick r:id="rId3"/>
              </a:rPr>
              <a:t>Interaktivna mapa Dalmatinskog pršuta</a:t>
            </a:r>
            <a:endParaRPr lang="hr-HR" sz="2400" dirty="0"/>
          </a:p>
          <a:p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1717761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75DA423-1E6A-406A-9B05-E620EFA1F5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7645948-DC4A-4D07-AE68-3DCDEC034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824" y="685800"/>
            <a:ext cx="6176776" cy="1485900"/>
          </a:xfrm>
        </p:spPr>
        <p:txBody>
          <a:bodyPr>
            <a:normAutofit/>
          </a:bodyPr>
          <a:lstStyle/>
          <a:p>
            <a:r>
              <a:rPr lang="hr-HR" dirty="0"/>
              <a:t>Radionica kuharstva za učenike osnovne škole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38C5E00D-6A86-49E5-976C-FED059DF17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2" b="-2"/>
          <a:stretch/>
        </p:blipFill>
        <p:spPr>
          <a:xfrm>
            <a:off x="20" y="-1"/>
            <a:ext cx="4373525" cy="3438081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C040979F-8B8F-4E71-9D8F-F863DDE9B3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41"/>
          <a:stretch/>
        </p:blipFill>
        <p:spPr>
          <a:xfrm>
            <a:off x="20" y="3438457"/>
            <a:ext cx="4373525" cy="3429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5408C03-B752-49FB-ABD5-7ED758AE48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354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6DAF7EF-F6FB-4B0F-88B1-2048E718A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0824" y="2286000"/>
            <a:ext cx="6176776" cy="3581400"/>
          </a:xfrm>
        </p:spPr>
        <p:txBody>
          <a:bodyPr>
            <a:normAutofit/>
          </a:bodyPr>
          <a:lstStyle/>
          <a:p>
            <a:r>
              <a:rPr lang="hr-HR" sz="2400" dirty="0"/>
              <a:t>Radionica za učenike osnovnih škola iz Vrgorca, </a:t>
            </a:r>
            <a:r>
              <a:rPr lang="hr-HR" sz="2400" dirty="0" err="1"/>
              <a:t>Staševice</a:t>
            </a:r>
            <a:r>
              <a:rPr lang="hr-HR" sz="2400" dirty="0"/>
              <a:t> i </a:t>
            </a:r>
            <a:r>
              <a:rPr lang="hr-HR" sz="2400" dirty="0" err="1"/>
              <a:t>Otrić</a:t>
            </a:r>
            <a:r>
              <a:rPr lang="hr-HR" sz="2400" dirty="0"/>
              <a:t>-Seoca</a:t>
            </a:r>
          </a:p>
          <a:p>
            <a:r>
              <a:rPr lang="hr-HR" sz="2400" dirty="0"/>
              <a:t>Upoznavanje učenika s vještinom slaganja plata pršuta i ostalih suhomesnatih proizvoda</a:t>
            </a:r>
          </a:p>
          <a:p>
            <a:r>
              <a:rPr lang="hr-HR" sz="2400" dirty="0"/>
              <a:t>Upoznavanje učenika sa strukovnim vještinama koje su jedan od temelja izvrsne turističke ponude našeg kraja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17598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07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BE66654-9D9E-4B0B-9D7D-CF6F447B2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580" y="685800"/>
            <a:ext cx="4495788" cy="1485900"/>
          </a:xfrm>
        </p:spPr>
        <p:txBody>
          <a:bodyPr>
            <a:normAutofit/>
          </a:bodyPr>
          <a:lstStyle/>
          <a:p>
            <a:r>
              <a:rPr lang="hr-HR" dirty="0"/>
              <a:t>”Zero </a:t>
            </a:r>
            <a:r>
              <a:rPr lang="hr-HR" dirty="0" err="1"/>
              <a:t>waste</a:t>
            </a:r>
            <a:r>
              <a:rPr lang="hr-HR" dirty="0"/>
              <a:t>” radionica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049B4F2-530F-4DD1-BA4E-A8FB35969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579" y="2286000"/>
            <a:ext cx="4495788" cy="3886200"/>
          </a:xfrm>
        </p:spPr>
        <p:txBody>
          <a:bodyPr>
            <a:normAutofit/>
          </a:bodyPr>
          <a:lstStyle/>
          <a:p>
            <a:r>
              <a:rPr lang="hr-HR" sz="2400" dirty="0"/>
              <a:t>Demonstracijska metoda – kako iskoristiti čitav pršut za pripremu raznih jela, bez ostatka i bacanja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58BB6DE8-263D-4A33-B7E5-A6FF13C1E8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1" r="4312" b="4"/>
          <a:stretch/>
        </p:blipFill>
        <p:spPr>
          <a:xfrm>
            <a:off x="6102096" y="4212707"/>
            <a:ext cx="3044952" cy="264529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99ADEF79-A3E1-432D-982A-901043C241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54" r="2" b="26159"/>
          <a:stretch/>
        </p:blipFill>
        <p:spPr>
          <a:xfrm>
            <a:off x="9147049" y="4203287"/>
            <a:ext cx="3044952" cy="2654714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FA0B533F-6A18-4DFC-95C8-008B2B433B3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6" r="2" b="2"/>
          <a:stretch/>
        </p:blipFill>
        <p:spPr>
          <a:xfrm>
            <a:off x="6102096" y="10"/>
            <a:ext cx="6089904" cy="421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155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06934C5-CAEC-FE67-4A82-26B51B654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Izrada prezentacije o analizi vina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7BF834D-6544-F8EE-508B-A8F561E09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871830"/>
            <a:ext cx="9601200" cy="4787154"/>
          </a:xfrm>
        </p:spPr>
        <p:txBody>
          <a:bodyPr>
            <a:normAutofit/>
          </a:bodyPr>
          <a:lstStyle/>
          <a:p>
            <a:r>
              <a:rPr lang="hr-HR" sz="2400" dirty="0"/>
              <a:t>Fizikalno – kemijska analiza vina</a:t>
            </a:r>
          </a:p>
          <a:p>
            <a:r>
              <a:rPr lang="hr-HR" sz="2400" dirty="0"/>
              <a:t>Određivanje ukupnih kiselina</a:t>
            </a:r>
          </a:p>
          <a:p>
            <a:r>
              <a:rPr lang="hr-HR" sz="2400" dirty="0"/>
              <a:t>Određivanje udjela alkohola u vinu</a:t>
            </a:r>
          </a:p>
          <a:p>
            <a:r>
              <a:rPr lang="hr-HR" sz="2400" dirty="0"/>
              <a:t>Ocjenjivanje vina – izgled, miris, okus</a:t>
            </a:r>
            <a:br>
              <a:rPr lang="hr-HR" sz="2400" dirty="0"/>
            </a:br>
            <a:br>
              <a:rPr lang="hr-HR" sz="2400" dirty="0"/>
            </a:br>
            <a:br>
              <a:rPr lang="hr-HR" sz="2400" dirty="0"/>
            </a:br>
            <a:r>
              <a:rPr lang="hr-HR" sz="2400" dirty="0">
                <a:hlinkClick r:id="rId2"/>
              </a:rPr>
              <a:t>Analiza vina – Tehnička škola u Imotskom (PP prezentacija)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1930469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06934C5-CAEC-FE67-4A82-26B51B654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10820400" cy="906332"/>
          </a:xfrm>
        </p:spPr>
        <p:txBody>
          <a:bodyPr>
            <a:noAutofit/>
          </a:bodyPr>
          <a:lstStyle/>
          <a:p>
            <a:r>
              <a:rPr lang="hr-HR" sz="3800" dirty="0"/>
              <a:t>Festival vještina – Dan dalmatinskog pršuta i vina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7BF834D-6544-F8EE-508B-A8F561E09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871830"/>
            <a:ext cx="9601200" cy="4787154"/>
          </a:xfrm>
        </p:spPr>
        <p:txBody>
          <a:bodyPr>
            <a:normAutofit fontScale="92500"/>
          </a:bodyPr>
          <a:lstStyle/>
          <a:p>
            <a:r>
              <a:rPr lang="hr-HR" sz="2400" dirty="0"/>
              <a:t>U predivnom prostoru gradskog parka u Vrgorcu održana je završna aktivnost projekta</a:t>
            </a:r>
          </a:p>
          <a:p>
            <a:r>
              <a:rPr lang="hr-HR" sz="2400" dirty="0"/>
              <a:t>Učenici naše škole i škola partnera Tehničke škole u Imotskom i Obrtničko - industrijske škole u Imotskom predstavili su svoje vještine (rezanje pršuta, slaganje i prezentacija plata, posluživanje vina) pred brojnim gostima (poslodavci u turizmu, predstavnici pridruženih partnera Grada Vrgorca i Turističke zajednice Vrgorac, nastavnici, članovi lokalne zajednice)</a:t>
            </a:r>
          </a:p>
          <a:p>
            <a:r>
              <a:rPr lang="hr-HR" sz="2400" dirty="0"/>
              <a:t>Učenici osnovne škole (u pratnji roditelja) su se mogli upoznati sa različitim strukovnim vještinama</a:t>
            </a:r>
          </a:p>
          <a:p>
            <a:r>
              <a:rPr lang="hr-HR" sz="2400" dirty="0"/>
              <a:t>Na video zidu prikazana je prezentacija o vinima koju su izradili učenici Tehničke škole u Imotskom. Predstavljene su i dvije interaktivne mape nastale u sklopu projekta s ciljem promocije turističke ponude: mapa vinarija </a:t>
            </a:r>
            <a:r>
              <a:rPr lang="hr-HR" sz="2400" dirty="0" err="1"/>
              <a:t>vrgorskog</a:t>
            </a:r>
            <a:r>
              <a:rPr lang="hr-HR" sz="2400" dirty="0"/>
              <a:t> i imotskog kraja i mapa </a:t>
            </a:r>
            <a:r>
              <a:rPr lang="hr-HR" sz="2400" dirty="0" err="1"/>
              <a:t>pršutana</a:t>
            </a:r>
            <a:r>
              <a:rPr lang="hr-HR" sz="2400" dirty="0"/>
              <a:t> koje proizvode dalmatinski pršut </a:t>
            </a:r>
          </a:p>
        </p:txBody>
      </p:sp>
    </p:spTree>
    <p:extLst>
      <p:ext uri="{BB962C8B-B14F-4D97-AF65-F5344CB8AC3E}">
        <p14:creationId xmlns:p14="http://schemas.microsoft.com/office/powerpoint/2010/main" val="2338368890"/>
      </p:ext>
    </p:extLst>
  </p:cSld>
  <p:clrMapOvr>
    <a:masterClrMapping/>
  </p:clrMapOvr>
</p:sld>
</file>

<file path=ppt/theme/theme1.xml><?xml version="1.0" encoding="utf-8"?>
<a:theme xmlns:a="http://schemas.openxmlformats.org/drawingml/2006/main" name="Žetva">
  <a:themeElements>
    <a:clrScheme name="Prilagođeno 2">
      <a:dk1>
        <a:srgbClr val="FFFFFF"/>
      </a:dk1>
      <a:lt1>
        <a:sysClr val="window" lastClr="FFFFFF"/>
      </a:lt1>
      <a:dk2>
        <a:srgbClr val="FFFFFF"/>
      </a:dk2>
      <a:lt2>
        <a:srgbClr val="FFFFFF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Žetva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Žetva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465</TotalTime>
  <Words>446</Words>
  <Application>Microsoft Office PowerPoint</Application>
  <PresentationFormat>Široki zaslon</PresentationFormat>
  <Paragraphs>44</Paragraphs>
  <Slides>13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1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5" baseType="lpstr">
      <vt:lpstr>Franklin Gothic Book</vt:lpstr>
      <vt:lpstr>Žetva</vt:lpstr>
      <vt:lpstr>Festival vještina – Dan dalmatinskog pršuta i vina</vt:lpstr>
      <vt:lpstr>Podaci o projektu</vt:lpstr>
      <vt:lpstr>Hodogram aktivnosti</vt:lpstr>
      <vt:lpstr>Predstavljanje projekta</vt:lpstr>
      <vt:lpstr>Izrada interaktivnih mapa</vt:lpstr>
      <vt:lpstr>Radionica kuharstva za učenike osnovne škole</vt:lpstr>
      <vt:lpstr>”Zero waste” radionica</vt:lpstr>
      <vt:lpstr>Izrada prezentacije o analizi vina</vt:lpstr>
      <vt:lpstr>Festival vještina – Dan dalmatinskog pršuta i vina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Festival vještina – Dan dalmatinskog pršuta i vina</dc:title>
  <dc:creator>Korisnik</dc:creator>
  <cp:lastModifiedBy>Ivan Opačak</cp:lastModifiedBy>
  <cp:revision>20</cp:revision>
  <dcterms:created xsi:type="dcterms:W3CDTF">2024-06-10T10:17:36Z</dcterms:created>
  <dcterms:modified xsi:type="dcterms:W3CDTF">2024-06-10T21:55:45Z</dcterms:modified>
</cp:coreProperties>
</file>